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EAC133-B039-49E5-9C2C-9F1D4EE10527}" v="890" dt="2022-03-28T16:02:50.002"/>
    <p1510:client id="{C6F94A56-826C-A0EE-86E6-69201CCC394D}" v="364" dt="2022-03-29T15:59:24.563"/>
    <p1510:client id="{E780CBA3-677C-4ACE-AEDD-578D305A1479}" v="340" dt="2022-03-28T17:00:27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374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1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0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34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35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871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609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376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067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515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365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475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4" r:id="rId6"/>
    <p:sldLayoutId id="2147483689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1.xml"/><Relationship Id="rId1" Type="http://schemas.openxmlformats.org/officeDocument/2006/relationships/video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legraph.co.uk/content/dam/property/Spark/home-improvement-tips/woman-bed-book-small.jpg" TargetMode="External"/><Relationship Id="rId3" Type="http://schemas.openxmlformats.org/officeDocument/2006/relationships/hyperlink" Target="https://rynek-ksiazki.pl/aktualnosci/dlaczego-warto-czytac-ksiazki-2/" TargetMode="External"/><Relationship Id="rId7" Type="http://schemas.openxmlformats.org/officeDocument/2006/relationships/hyperlink" Target="https://th.bing.com/th/id/OIP.8NGX1wSygp-Q3Qu3nrEsZgHaE8?w=251&amp;h=180&amp;c=7&amp;r=0&amp;o=5&amp;dpr=1.2&amp;pid=1.7" TargetMode="External"/><Relationship Id="rId2" Type="http://schemas.openxmlformats.org/officeDocument/2006/relationships/hyperlink" Target="https://alicjamakota.pl/dlaczego-warto-czytac-ksiaz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2.depositphotos.com/1163454/11946/v/950/depositphotos_119465416-stock-illustration-learning-boy-2.jpg" TargetMode="External"/><Relationship Id="rId5" Type="http://schemas.openxmlformats.org/officeDocument/2006/relationships/hyperlink" Target="https://th.bing.com/th/id/OIP.E9WVdh225xui18esHc5bwwHaEu?w=289&amp;h=184&amp;c=7&amp;r=0&amp;o=5&amp;dpr=1.2&amp;pid=1.7" TargetMode="External"/><Relationship Id="rId4" Type="http://schemas.openxmlformats.org/officeDocument/2006/relationships/hyperlink" Target="https://th.bing.com/th/id/OIP.2HO6Q18FReDTVtP5snzg5AHaE7?w=249&amp;h=180&amp;c=7&amp;r=0&amp;o=5&amp;dpr=1.2&amp;pid=1.7" TargetMode="External"/><Relationship Id="rId9" Type="http://schemas.openxmlformats.org/officeDocument/2006/relationships/hyperlink" Target="https://image.freepik.com/darmowe-zdjecie/swobodne-surfowanie-po-internecie-badanie-witryn-internetowych-przez-studentow-praca-w-biurze-zdalnym-prezentacja-komputerowa-prowadzenie-lekcji-uczenie-sie-nowych-rzeczy-przeszukiwanie-sieci-www_424947-271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7" name="Rectangle 119">
            <a:extLst>
              <a:ext uri="{FF2B5EF4-FFF2-40B4-BE49-F238E27FC236}">
                <a16:creationId xmlns:a16="http://schemas.microsoft.com/office/drawing/2014/main" xmlns="" id="{052B717E-679E-41A4-B95A-8F7DFAD3FA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23">
            <a:extLst>
              <a:ext uri="{FF2B5EF4-FFF2-40B4-BE49-F238E27FC236}">
                <a16:creationId xmlns:a16="http://schemas.microsoft.com/office/drawing/2014/main" xmlns="" id="{0B0EB278-F8C7-43AD-BCE2-A2F4D98C49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350" y="541964"/>
            <a:ext cx="4768938" cy="3818667"/>
          </a:xfrm>
        </p:spPr>
        <p:txBody>
          <a:bodyPr>
            <a:normAutofit/>
          </a:bodyPr>
          <a:lstStyle/>
          <a:p>
            <a:pPr algn="l"/>
            <a:r>
              <a:rPr lang="pl-PL" sz="5400">
                <a:latin typeface="Modern Love"/>
              </a:rPr>
              <a:t>Dlaczego warto czytać?</a:t>
            </a:r>
          </a:p>
        </p:txBody>
      </p:sp>
      <p:cxnSp>
        <p:nvCxnSpPr>
          <p:cNvPr id="119" name="Straight Connector 123">
            <a:extLst>
              <a:ext uri="{FF2B5EF4-FFF2-40B4-BE49-F238E27FC236}">
                <a16:creationId xmlns:a16="http://schemas.microsoft.com/office/drawing/2014/main" xmlns="" id="{50A7A0AD-25ED-4137-AA04-A0E36CAA8E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5">
            <a:extLst>
              <a:ext uri="{FF2B5EF4-FFF2-40B4-BE49-F238E27FC236}">
                <a16:creationId xmlns:a16="http://schemas.microsoft.com/office/drawing/2014/main" xmlns="" id="{B186F20B-6445-4368-B022-F9EABF15AE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7">
            <a:extLst>
              <a:ext uri="{FF2B5EF4-FFF2-40B4-BE49-F238E27FC236}">
                <a16:creationId xmlns:a16="http://schemas.microsoft.com/office/drawing/2014/main" xmlns="" id="{99F97BBF-9EBF-4BEE-B39C-E6C666941D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3">
            <a:extLst>
              <a:ext uri="{FF2B5EF4-FFF2-40B4-BE49-F238E27FC236}">
                <a16:creationId xmlns:a16="http://schemas.microsoft.com/office/drawing/2014/main" xmlns="" id="{2840D4A3-B5F5-FF4B-4A7B-2E1B6CD165C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 cstate="print"/>
          <a:srcRect r="6250" b="6250"/>
          <a:stretch/>
        </p:blipFill>
        <p:spPr>
          <a:xfrm>
            <a:off x="6096000" y="1868801"/>
            <a:ext cx="5562600" cy="312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317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B8092E2-D77A-4CE6-BB2D-6269784456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02CD835-4B0F-45D6-9B85-B049A10057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883B60A-BD1F-BD52-7689-0E04DF639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215" y="511309"/>
            <a:ext cx="9345550" cy="1221957"/>
          </a:xfrm>
        </p:spPr>
        <p:txBody>
          <a:bodyPr anchor="ctr">
            <a:normAutofit/>
          </a:bodyPr>
          <a:lstStyle/>
          <a:p>
            <a:pPr algn="r"/>
            <a:r>
              <a:rPr lang="pl-PL" sz="2400">
                <a:latin typeface="Modern Love"/>
              </a:rPr>
              <a:t>                    </a:t>
            </a:r>
            <a:r>
              <a:rPr lang="pl-PL">
                <a:latin typeface="Modern Love"/>
              </a:rPr>
              <a:t>Inspiruje                   </a:t>
            </a:r>
            <a:endParaRPr lang="pl-PL"/>
          </a:p>
        </p:txBody>
      </p:sp>
      <p:pic>
        <p:nvPicPr>
          <p:cNvPr id="5" name="Obraz 5" descr="Obraz zawierający tekst, osoba&#10;&#10;Opis wygenerowany automatycznie">
            <a:extLst>
              <a:ext uri="{FF2B5EF4-FFF2-40B4-BE49-F238E27FC236}">
                <a16:creationId xmlns:a16="http://schemas.microsoft.com/office/drawing/2014/main" xmlns="" id="{C9412B78-D03B-011A-81B2-9C7CC33C85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218" r="10203" b="-2"/>
          <a:stretch/>
        </p:blipFill>
        <p:spPr>
          <a:xfrm>
            <a:off x="20" y="2009553"/>
            <a:ext cx="5188507" cy="484779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D02BE56-7EB5-4E62-B6E2-1C49E470A9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0" y="303028"/>
            <a:ext cx="3296093" cy="170652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4595B06-EDA5-4E45-BED4-7891E7E0CD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1" idx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9137"/>
            <a:ext cx="5745707" cy="99596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9592DA5-68A4-46A6-90EA-F0304FF8EE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1356946" y="9137"/>
            <a:ext cx="714366" cy="20004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79C9A5D-F572-476A-99A9-700077150B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7977116" y="9137"/>
            <a:ext cx="4214884" cy="78243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5756454-1B00-B066-9B1C-706246797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707" y="2520209"/>
            <a:ext cx="5785303" cy="3602381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3000">
                <a:latin typeface="Source Sans Pro Light"/>
                <a:ea typeface="Source Sans Pro Light"/>
              </a:rPr>
              <a:t>Czytając możemy napotkać się na postaci fikcyjne, które mogą zarówno stanowić źródło inspiracji jak osoby w realnym życiu, np. miejsca do których podróżują, sposób radzenia sobie z problemami, podejmowane przez nich decyzje.</a:t>
            </a:r>
            <a:r>
              <a:rPr lang="pl-PL" sz="3000">
                <a:latin typeface="Walbaum Display Light"/>
              </a:rPr>
              <a:t> </a:t>
            </a:r>
            <a:endParaRPr lang="pl-PL" sz="300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6E2558C6-9C63-2EA4-B876-B00B25A97D20}"/>
              </a:ext>
            </a:extLst>
          </p:cNvPr>
          <p:cNvSpPr txBox="1"/>
          <p:nvPr/>
        </p:nvSpPr>
        <p:spPr>
          <a:xfrm>
            <a:off x="1890445" y="236990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7537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D6309531-94CD-4CF6-AACE-80EC085E0F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C829807-7791-462F-8C59-969B0EC71A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36FC7B6-793D-12C0-EC5E-069C46200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906" y="533401"/>
            <a:ext cx="6427694" cy="11112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err="1">
                <a:latin typeface="Modern Love"/>
              </a:rPr>
              <a:t>Rozwija</a:t>
            </a:r>
            <a:r>
              <a:rPr lang="en-US">
                <a:latin typeface="Modern Love"/>
              </a:rPr>
              <a:t> </a:t>
            </a:r>
            <a:r>
              <a:rPr lang="en-US" err="1">
                <a:latin typeface="Modern Love"/>
              </a:rPr>
              <a:t>wyobraźnię</a:t>
            </a:r>
            <a:endParaRPr lang="en-US">
              <a:latin typeface="Modern Love"/>
            </a:endParaRPr>
          </a:p>
          <a:p>
            <a:pPr algn="r"/>
            <a:endParaRPr lang="en-US" sz="200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62501C98-9103-2C58-F8E7-A5306070EA81}"/>
              </a:ext>
            </a:extLst>
          </p:cNvPr>
          <p:cNvSpPr txBox="1"/>
          <p:nvPr/>
        </p:nvSpPr>
        <p:spPr>
          <a:xfrm>
            <a:off x="5049839" y="1754841"/>
            <a:ext cx="6481170" cy="45697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2"/>
                </a:solidFill>
              </a:rPr>
              <a:t>Czytając książkę widzimy przed oczami tylko literki, więc aby wczuć się w historię musimy sami wyobrazić sobie daną sytuację, nie często możemy zobaczyć to na własne oczy.</a:t>
            </a:r>
          </a:p>
        </p:txBody>
      </p:sp>
      <p:pic>
        <p:nvPicPr>
          <p:cNvPr id="3" name="Obraz 4" descr="Obraz zawierający niebo, zewnętrzne, drewniane, zachód słońca&#10;&#10;Opis wygenerowany automatycznie">
            <a:extLst>
              <a:ext uri="{FF2B5EF4-FFF2-40B4-BE49-F238E27FC236}">
                <a16:creationId xmlns:a16="http://schemas.microsoft.com/office/drawing/2014/main" xmlns="" id="{474180EA-81CF-2593-1F6A-2393E1B02D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737" r="30444" b="1"/>
          <a:stretch/>
        </p:blipFill>
        <p:spPr>
          <a:xfrm>
            <a:off x="20" y="2"/>
            <a:ext cx="5049819" cy="6857998"/>
          </a:xfrm>
          <a:custGeom>
            <a:avLst/>
            <a:gdLst/>
            <a:ahLst/>
            <a:cxnLst/>
            <a:rect l="l" t="t" r="r" b="b"/>
            <a:pathLst>
              <a:path w="5049839" h="6857998">
                <a:moveTo>
                  <a:pt x="0" y="0"/>
                </a:moveTo>
                <a:lnTo>
                  <a:pt x="5049839" y="1331"/>
                </a:lnTo>
                <a:lnTo>
                  <a:pt x="3110749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F75BF611-D2A5-4454-8C47-95B0BC4228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3845859" y="0"/>
            <a:ext cx="699247" cy="685734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DC2312DA-BDBD-40EE-84AB-53293C1CDE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-59210" y="5788959"/>
            <a:ext cx="7396312" cy="106904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7060378B-0FAA-B760-3B0C-B3AB54A41779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905135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4">
            <a:extLst>
              <a:ext uri="{FF2B5EF4-FFF2-40B4-BE49-F238E27FC236}">
                <a16:creationId xmlns:a16="http://schemas.microsoft.com/office/drawing/2014/main" xmlns="" id="{22171661-0838-4942-A149-8C1B789266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D2485F-F130-6E17-ABA4-6A018E678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19111"/>
            <a:ext cx="5435010" cy="1705617"/>
          </a:xfrm>
        </p:spPr>
        <p:txBody>
          <a:bodyPr>
            <a:normAutofit/>
          </a:bodyPr>
          <a:lstStyle/>
          <a:p>
            <a:r>
              <a:rPr lang="pl-PL">
                <a:latin typeface="Modern Love"/>
              </a:rPr>
              <a:t>Poszerza słownictwo</a:t>
            </a:r>
            <a:endParaRPr lang="pl-PL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xmlns="" id="{4CFFC8CC-8357-4EAE-8DE4-28B285E7F6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-5979"/>
            <a:ext cx="4906370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B04A404-AF1E-4EC9-AF7D-46C68BFCEB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2941093" y="-5979"/>
            <a:ext cx="2549950" cy="686397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53B7A65B-A67D-D8D1-8924-8595BBFCA7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9362" y="533401"/>
            <a:ext cx="4097273" cy="579119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7247195-1644-2033-CBB8-1EC980B1A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224729"/>
            <a:ext cx="5435010" cy="409987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>
                <a:latin typeface="Source Sans Pro Light"/>
                <a:ea typeface="Source Sans Pro Light"/>
              </a:rPr>
              <a:t>Kiedy czytamy poszerzamy nasze słownictwo natykając się na nowe słowa które mogą nam się kiedyś przydać.</a:t>
            </a:r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A37FDA96-F419-5485-6A29-C0A5F6E6DA7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737379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4436E0F2-A64B-471E-93C0-8DFE08CC57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DC1E3AB1-2A8C-4607-9FAE-D8BDB280F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26D66059-832F-40B6-A35F-F56C8F38A1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A515E2ED-7EA9-448D-83FA-54C3DF9723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20595356-EABD-4767-AC9D-EA21FF115E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28CD9F06-9628-469C-B788-A894E3E08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8550A431-0B61-421B-B4B7-24C0CFF0F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xmlns="" id="{6EF3EC4F-5125-42E3-8EB0-821F06BDFA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245C6712-0180-4204-86CE-BE5A0709B1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0" y="5865974"/>
            <a:ext cx="5081517" cy="102614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ABCB92D0-3ABB-41C3-96F9-EBC87FFB1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0"/>
            <a:ext cx="1132764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BE8C98AD-415A-417E-ADBD-580E8C30B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1" y="4052048"/>
            <a:ext cx="2163482" cy="280595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BC2EA01E-FFFF-4F97-A16B-095A91E68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110484" y="5356746"/>
            <a:ext cx="5081515" cy="152490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A68744-52E5-B905-FC1A-B3900CBC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003997"/>
            <a:ext cx="9144000" cy="9929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err="1">
                <a:latin typeface="Modern Love"/>
              </a:rPr>
              <a:t>Rozwija</a:t>
            </a:r>
            <a:r>
              <a:rPr lang="en-US" sz="4000">
                <a:latin typeface="Modern Love"/>
              </a:rPr>
              <a:t> </a:t>
            </a:r>
            <a:r>
              <a:rPr lang="en-US" sz="4000" err="1">
                <a:latin typeface="Modern Love"/>
              </a:rPr>
              <a:t>wrażliwość</a:t>
            </a:r>
            <a:r>
              <a:rPr lang="en-US" sz="4000">
                <a:latin typeface="Modern Love"/>
              </a:rPr>
              <a:t> </a:t>
            </a:r>
            <a:r>
              <a:rPr lang="en-US" sz="4000" err="1">
                <a:latin typeface="Modern Love"/>
              </a:rPr>
              <a:t>na</a:t>
            </a:r>
            <a:r>
              <a:rPr lang="en-US" sz="4000">
                <a:latin typeface="Modern Love"/>
              </a:rPr>
              <a:t> 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747578D-A8EA-1F80-2407-CD09CA6836BD}"/>
              </a:ext>
            </a:extLst>
          </p:cNvPr>
          <p:cNvSpPr txBox="1"/>
          <p:nvPr/>
        </p:nvSpPr>
        <p:spPr>
          <a:xfrm>
            <a:off x="1524000" y="5996940"/>
            <a:ext cx="9144000" cy="73390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SzPct val="80000"/>
            </a:pPr>
            <a:r>
              <a:rPr lang="en-US" sz="4000" b="1" cap="all" spc="300" err="1">
                <a:solidFill>
                  <a:schemeClr val="tx2"/>
                </a:solidFill>
                <a:latin typeface="Modern Love"/>
              </a:rPr>
              <a:t>innych</a:t>
            </a:r>
            <a:r>
              <a:rPr lang="en-US" sz="4000" b="1" cap="all" spc="300">
                <a:solidFill>
                  <a:schemeClr val="tx2"/>
                </a:solidFill>
                <a:latin typeface="Modern Love"/>
              </a:rPr>
              <a:t> </a:t>
            </a:r>
            <a:r>
              <a:rPr lang="en-US" sz="4000" b="1" cap="all" spc="300" err="1">
                <a:solidFill>
                  <a:schemeClr val="tx2"/>
                </a:solidFill>
                <a:latin typeface="Modern Love"/>
              </a:rPr>
              <a:t>ludzi</a:t>
            </a:r>
            <a:endParaRPr lang="en-US" sz="4000" b="1" cap="all" spc="300">
              <a:solidFill>
                <a:schemeClr val="tx2"/>
              </a:solidFill>
              <a:latin typeface="Modern Love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B1BF4E1B-1657-4F53-8D24-74F1C5AD91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11602477" y="1501254"/>
            <a:ext cx="589522" cy="538039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05047974-72D3-E109-0226-83B66CA10039}"/>
              </a:ext>
            </a:extLst>
          </p:cNvPr>
          <p:cNvSpPr txBox="1"/>
          <p:nvPr/>
        </p:nvSpPr>
        <p:spPr>
          <a:xfrm>
            <a:off x="6523355" y="1026795"/>
            <a:ext cx="545592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l-PL" sz="3200">
                <a:latin typeface="Source Sans Pro Light"/>
                <a:ea typeface="Source Sans Pro Light"/>
              </a:rPr>
              <a:t>Pozwala nam się postawić na miejscu bohatera, przez co rozwija się nasza empatia i zrozumienie drugiego człowieka. </a:t>
            </a:r>
            <a:endParaRPr lang="pl-PL"/>
          </a:p>
        </p:txBody>
      </p:sp>
      <p:pic>
        <p:nvPicPr>
          <p:cNvPr id="3" name="Obraz 5" descr="Obraz zawierający podłoże, osoba, drewniane, zewnętrzne&#10;&#10;Opis wygenerowany automatycznie">
            <a:extLst>
              <a:ext uri="{FF2B5EF4-FFF2-40B4-BE49-F238E27FC236}">
                <a16:creationId xmlns:a16="http://schemas.microsoft.com/office/drawing/2014/main" xmlns="" id="{B1CE8112-759B-4483-D35F-7B85D58208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120" y="1164569"/>
            <a:ext cx="4917440" cy="352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8046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6EFB10A-BD8B-F1A6-C5D6-54425E33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66" y="366133"/>
            <a:ext cx="9906000" cy="1382156"/>
          </a:xfrm>
        </p:spPr>
        <p:txBody>
          <a:bodyPr/>
          <a:lstStyle/>
          <a:p>
            <a:r>
              <a:rPr lang="pl-PL">
                <a:latin typeface="Modern Love"/>
              </a:rPr>
              <a:t>Redukuje stres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32649F1-34A7-7C09-5957-E359E3F0C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         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E6405AC-BEFD-56B9-3FF9-0DCF41442CC9}"/>
              </a:ext>
            </a:extLst>
          </p:cNvPr>
          <p:cNvSpPr txBox="1"/>
          <p:nvPr/>
        </p:nvSpPr>
        <p:spPr>
          <a:xfrm>
            <a:off x="1221059" y="1713572"/>
            <a:ext cx="9972906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>
                <a:latin typeface="Source Sans Pro Light"/>
                <a:ea typeface="Source Sans Pro Light"/>
              </a:rPr>
              <a:t>Czytając ulubione książki relaksujemy się i odcinamy się od wszelkich problemów związanych z prawdziwym życiem. Wyciszamy się i pozwalamy wciągnąć się w fabułę książki. </a:t>
            </a:r>
          </a:p>
          <a:p>
            <a:r>
              <a:rPr lang="pl-PL" sz="3200">
                <a:latin typeface="Source Sans Pro Light"/>
                <a:ea typeface="Source Sans Pro Light"/>
              </a:rPr>
              <a:t>Ciekawostka: czytanie przez 6 minut redukuje stres aż o 60%.</a:t>
            </a:r>
          </a:p>
        </p:txBody>
      </p:sp>
      <p:sp>
        <p:nvSpPr>
          <p:cNvPr id="6" name="pole tekstowe 1">
            <a:extLst>
              <a:ext uri="{FF2B5EF4-FFF2-40B4-BE49-F238E27FC236}">
                <a16:creationId xmlns:a16="http://schemas.microsoft.com/office/drawing/2014/main" xmlns="" id="{0661008E-49BC-927E-912D-88475DDFC4CB}"/>
              </a:ext>
            </a:extLst>
          </p:cNvPr>
          <p:cNvSpPr txBox="1"/>
          <p:nvPr/>
        </p:nvSpPr>
        <p:spPr>
          <a:xfrm>
            <a:off x="3296812" y="5108885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/>
          </a:p>
        </p:txBody>
      </p:sp>
      <p:pic>
        <p:nvPicPr>
          <p:cNvPr id="8" name="Obraz 8" descr="Obraz zawierający wewnątrz, ściana, osoba, siedzenie&#10;&#10;Opis wygenerowany automatycznie">
            <a:extLst>
              <a:ext uri="{FF2B5EF4-FFF2-40B4-BE49-F238E27FC236}">
                <a16:creationId xmlns:a16="http://schemas.microsoft.com/office/drawing/2014/main" xmlns="" id="{E68F58C2-466B-DF98-8030-471DE3DCAA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5868" y="4254705"/>
            <a:ext cx="4531360" cy="236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276354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B8092E2-D77A-4CE6-BB2D-6269784456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02CD835-4B0F-45D6-9B85-B049A10057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7598A74-1CCF-2AB5-14AB-AC7D7191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11309"/>
            <a:ext cx="9577116" cy="1221957"/>
          </a:xfrm>
        </p:spPr>
        <p:txBody>
          <a:bodyPr anchor="ctr">
            <a:normAutofit/>
          </a:bodyPr>
          <a:lstStyle/>
          <a:p>
            <a:r>
              <a:rPr lang="pl-PL">
                <a:latin typeface="Modern Love"/>
              </a:rPr>
              <a:t>Kształtuje osobowość</a:t>
            </a:r>
          </a:p>
          <a:p>
            <a:endParaRPr lang="pl-PL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971A1EC-5980-40B2-973F-0D3D6630DB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0049A56-C4C2-4C0F-9F4F-D0E34391D9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D02BE56-7EB5-4E62-B6E2-1C49E470A9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7394080-20F6-B4F9-1215-0900C0E9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2420471"/>
            <a:ext cx="5479065" cy="38844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>
                <a:latin typeface="Source Sans Pro Light"/>
                <a:ea typeface="Source Sans Pro Light"/>
              </a:rPr>
              <a:t>Kiedy czytamy  poszerzamy nasze horyzonty i otwieramy się na nowe doświadczenia stawiając się na miejscu bohaterów. Możemy się również dowiedzieć o sobie nowych rzeczy, kiedy czujemy ,że coś nas łączy z postacią.</a:t>
            </a:r>
            <a:endParaRPr lang="pl-PL" err="1"/>
          </a:p>
        </p:txBody>
      </p:sp>
      <p:pic>
        <p:nvPicPr>
          <p:cNvPr id="5" name="Obraz 5" descr="Obraz zawierający wewnątrz, osoba, ściana&#10;&#10;Opis wygenerowany automatycznie">
            <a:extLst>
              <a:ext uri="{FF2B5EF4-FFF2-40B4-BE49-F238E27FC236}">
                <a16:creationId xmlns:a16="http://schemas.microsoft.com/office/drawing/2014/main" xmlns="" id="{E3ACAF31-78DD-FE4D-5565-8DC22B59E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789" r="24039"/>
          <a:stretch/>
        </p:blipFill>
        <p:spPr>
          <a:xfrm>
            <a:off x="7225552" y="1995117"/>
            <a:ext cx="4966447" cy="486288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4595B06-EDA5-4E45-BED4-7891E7E0CD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79C9A5D-F572-476A-99A9-700077150B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59592DA5-68A4-46A6-90EA-F0304FF8EE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5EAA5D04-3907-7596-51ED-41EA54224A36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7614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D35B56D-53F9-B094-2ABA-22F317DA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Źródła: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6AD395F-313A-02A5-CD63-85807D5C8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hlinkClick r:id="rId2"/>
              </a:rPr>
              <a:t>https://alicjamakota.pl/dlaczego-warto-czytac-ksiazki/</a:t>
            </a:r>
          </a:p>
          <a:p>
            <a:r>
              <a:rPr lang="pl-PL">
                <a:hlinkClick r:id="rId3"/>
              </a:rPr>
              <a:t>https://rynek-ksiazki.pl/aktualnosci/dlaczego-warto-czytac-ksiazki-2/</a:t>
            </a:r>
          </a:p>
          <a:p>
            <a:r>
              <a:rPr lang="pl-PL">
                <a:hlinkClick r:id="rId4"/>
              </a:rPr>
              <a:t>zdjęcie 1</a:t>
            </a:r>
            <a:endParaRPr lang="pl-PL"/>
          </a:p>
          <a:p>
            <a:r>
              <a:rPr lang="pl-PL">
                <a:hlinkClick r:id="rId5"/>
              </a:rPr>
              <a:t>zdjęcie 2</a:t>
            </a:r>
            <a:endParaRPr lang="pl-PL"/>
          </a:p>
          <a:p>
            <a:r>
              <a:rPr lang="pl-PL">
                <a:hlinkClick r:id="rId6"/>
              </a:rPr>
              <a:t>zdjęcie 3</a:t>
            </a:r>
            <a:endParaRPr lang="pl-PL"/>
          </a:p>
          <a:p>
            <a:r>
              <a:rPr lang="pl-PL">
                <a:hlinkClick r:id="rId7"/>
              </a:rPr>
              <a:t>zdjęcie 4</a:t>
            </a:r>
            <a:endParaRPr lang="pl-PL"/>
          </a:p>
          <a:p>
            <a:r>
              <a:rPr lang="pl-PL">
                <a:hlinkClick r:id="rId8"/>
              </a:rPr>
              <a:t>zdjęcie 5</a:t>
            </a:r>
            <a:endParaRPr lang="pl-PL"/>
          </a:p>
          <a:p>
            <a:r>
              <a:rPr lang="pl-PL">
                <a:hlinkClick r:id="rId9"/>
              </a:rPr>
              <a:t>zdjęcie 6</a:t>
            </a:r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5E6EFEC6-DFBA-B7B2-D194-162FAC8F2FF4}"/>
              </a:ext>
            </a:extLst>
          </p:cNvPr>
          <p:cNvSpPr txBox="1"/>
          <p:nvPr/>
        </p:nvSpPr>
        <p:spPr>
          <a:xfrm>
            <a:off x="9550400" y="5445760"/>
            <a:ext cx="395224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Julia Palacz </a:t>
            </a:r>
          </a:p>
          <a:p>
            <a:r>
              <a:rPr lang="pl-PL"/>
              <a:t>Oliwia Matuszczak</a:t>
            </a:r>
          </a:p>
          <a:p>
            <a:r>
              <a:rPr lang="pl-PL"/>
              <a:t>Klasa 8D</a:t>
            </a:r>
          </a:p>
        </p:txBody>
      </p:sp>
    </p:spTree>
    <p:extLst>
      <p:ext uri="{BB962C8B-B14F-4D97-AF65-F5344CB8AC3E}">
        <p14:creationId xmlns:p14="http://schemas.microsoft.com/office/powerpoint/2010/main" xmlns="" val="3748366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Niestandardowy</PresentationFormat>
  <Paragraphs>28</Paragraphs>
  <Slides>8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AngleLinesVTI</vt:lpstr>
      <vt:lpstr>Dlaczego warto czytać?</vt:lpstr>
      <vt:lpstr>                    Inspiruje                   </vt:lpstr>
      <vt:lpstr>Rozwija wyobraźnię </vt:lpstr>
      <vt:lpstr>Poszerza słownictwo</vt:lpstr>
      <vt:lpstr>Rozwija wrażliwość na </vt:lpstr>
      <vt:lpstr>Redukuje stres</vt:lpstr>
      <vt:lpstr>Kształtuje osobowość </vt:lpstr>
      <vt:lpstr>Źródła: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SP4</dc:creator>
  <cp:lastModifiedBy>ZS4</cp:lastModifiedBy>
  <cp:revision>4</cp:revision>
  <dcterms:created xsi:type="dcterms:W3CDTF">2022-03-28T14:04:43Z</dcterms:created>
  <dcterms:modified xsi:type="dcterms:W3CDTF">2022-04-06T19:30:23Z</dcterms:modified>
</cp:coreProperties>
</file>